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8" r:id="rId1"/>
  </p:sldMasterIdLst>
  <p:sldIdLst>
    <p:sldId id="266" r:id="rId2"/>
    <p:sldId id="276" r:id="rId3"/>
    <p:sldId id="287" r:id="rId4"/>
    <p:sldId id="285" r:id="rId5"/>
    <p:sldId id="288" r:id="rId6"/>
    <p:sldId id="289" r:id="rId7"/>
    <p:sldId id="280" r:id="rId8"/>
    <p:sldId id="290" r:id="rId9"/>
    <p:sldId id="310" r:id="rId10"/>
    <p:sldId id="311" r:id="rId11"/>
    <p:sldId id="281" r:id="rId12"/>
    <p:sldId id="312" r:id="rId13"/>
    <p:sldId id="292" r:id="rId14"/>
    <p:sldId id="315" r:id="rId15"/>
    <p:sldId id="314" r:id="rId16"/>
    <p:sldId id="293" r:id="rId17"/>
    <p:sldId id="316" r:id="rId18"/>
    <p:sldId id="317" r:id="rId19"/>
    <p:sldId id="300" r:id="rId20"/>
    <p:sldId id="294" r:id="rId21"/>
    <p:sldId id="296" r:id="rId22"/>
    <p:sldId id="297" r:id="rId23"/>
    <p:sldId id="298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13" r:id="rId32"/>
    <p:sldId id="308" r:id="rId33"/>
    <p:sldId id="323" r:id="rId34"/>
    <p:sldId id="309" r:id="rId35"/>
    <p:sldId id="321" r:id="rId36"/>
    <p:sldId id="322" r:id="rId37"/>
    <p:sldId id="319" r:id="rId38"/>
    <p:sldId id="320" r:id="rId39"/>
    <p:sldId id="282" r:id="rId40"/>
    <p:sldId id="283" r:id="rId41"/>
    <p:sldId id="318" r:id="rId42"/>
  </p:sldIdLst>
  <p:sldSz cx="9144000" cy="6858000" type="screen4x3"/>
  <p:notesSz cx="6858000" cy="9144000"/>
  <p:embeddedFontLst>
    <p:embeddedFont>
      <p:font typeface="배달의민족 한나" pitchFamily="2" charset="-127"/>
      <p:regular r:id="rId43"/>
    </p:embeddedFont>
    <p:embeddedFont>
      <p:font typeface="나눔고딕 ExtraBold" pitchFamily="50" charset="-127"/>
      <p:bold r:id="rId44"/>
    </p:embeddedFont>
    <p:embeddedFont>
      <p:font typeface="나눔바른고딕" pitchFamily="50" charset="-127"/>
      <p:regular r:id="rId45"/>
      <p:bold r:id="rId46"/>
    </p:embeddedFont>
    <p:embeddedFont>
      <p:font typeface="Segoe UI Black" pitchFamily="34" charset="0"/>
      <p:bold r:id="rId47"/>
      <p:boldItalic r:id="rId48"/>
    </p:embeddedFont>
    <p:embeddedFont>
      <p:font typeface="맑은 고딕" pitchFamily="50" charset="-127"/>
      <p:regular r:id="rId49"/>
      <p:bold r:id="rId50"/>
    </p:embeddedFont>
    <p:embeddedFont>
      <p:font typeface="나눔고딕" pitchFamily="50" charset="-127"/>
      <p:regular r:id="rId51"/>
      <p:bold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E57"/>
    <a:srgbClr val="FFCC00"/>
    <a:srgbClr val="3B589E"/>
    <a:srgbClr val="CCFF33"/>
    <a:srgbClr val="99FF33"/>
    <a:srgbClr val="808000"/>
    <a:srgbClr val="996633"/>
    <a:srgbClr val="D8D148"/>
    <a:srgbClr val="A50021"/>
    <a:srgbClr val="75836A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9441" autoAdjust="0"/>
    <p:restoredTop sz="95503" autoAdjust="0"/>
  </p:normalViewPr>
  <p:slideViewPr>
    <p:cSldViewPr>
      <p:cViewPr>
        <p:scale>
          <a:sx n="100" d="100"/>
          <a:sy n="100" d="100"/>
        </p:scale>
        <p:origin x="-2262" y="-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2017-10-20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2017-10-20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2017-10-20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2017-10-20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2017-10-20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2017-10-20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2017-10-20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2017-10-20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2017-10-20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2017-10-20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2017-10-20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F03C6-1A05-41EC-BC19-02EE946D372F}" type="datetimeFigureOut">
              <a:rPr lang="ko-KR" altLang="en-US" smtClean="0"/>
              <a:pPr/>
              <a:t>2017-10-20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7092280" y="6490544"/>
            <a:ext cx="1928826" cy="250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algn="r">
              <a:defRPr/>
            </a:pPr>
            <a:fld id="{EC0BB0C5-6955-4F9B-BA60-58E2367A55EF}" type="slidenum">
              <a:rPr lang="ko-KR" altLang="en-US" sz="85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defRPr/>
              </a:pPr>
              <a:t>‹#›</a:t>
            </a:fld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.kr/url?sa=i&amp;rct=j&amp;q=&amp;esrc=s&amp;source=images&amp;cd=&amp;cad=rja&amp;uact=8&amp;ved=0ahUKEwiykd-DkP7WAhUBT7wKHQP7Bq4QjRwIBw&amp;url=http://www.specupad.com/&amp;psig=AOvVaw2tGz2wLXEoHAP019fBcaD8&amp;ust=1508551934943002" TargetMode="External"/><Relationship Id="rId3" Type="http://schemas.openxmlformats.org/officeDocument/2006/relationships/image" Target="../media/image2.jpeg"/><Relationship Id="rId7" Type="http://schemas.openxmlformats.org/officeDocument/2006/relationships/image" Target="../media/image4.png"/><Relationship Id="rId2" Type="http://schemas.openxmlformats.org/officeDocument/2006/relationships/hyperlink" Target="https://www.google.co.kr/url?sa=i&amp;rct=j&amp;q=&amp;esrc=s&amp;source=images&amp;cd=&amp;cad=rja&amp;uact=8&amp;ved=0ahUKEwi29oC-jP7WAhWIXLwKHUgaCnoQjRwIBw&amp;url=https://twitter.com/dokchisa&amp;psig=AOvVaw37XV-9n1N5ROMCYoNY-dRU&amp;ust=150855098159866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.kr/url?sa=i&amp;rct=j&amp;q=&amp;esrc=s&amp;source=images&amp;cd=&amp;cad=rja&amp;uact=8&amp;ved=0ahUKEwjLqbbHjf7WAhVIabwKHRyfBqsQjRwIBw&amp;url=https://www.rocketpunch.com/companies/chippo-1&amp;psig=AOvVaw1ldr32SQO9Jqi-jOTHNik1&amp;ust=1508551270991857" TargetMode="External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hyperlink" Target="https://www.google.co.kr/url?sa=i&amp;rct=j&amp;q=&amp;esrc=s&amp;source=images&amp;cd=&amp;cad=rja&amp;uact=8&amp;ved=0ahUKEwjr1aHWjP7WAhXBOJQKHQYxCjwQjRwIBw&amp;url=https://twitter.com/dakchijigi&amp;psig=AOvVaw1j7QFo7YU0-v1IENhLsU_e&amp;ust=1508551023988843" TargetMode="External"/><Relationship Id="rId9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jpeg"/><Relationship Id="rId2" Type="http://schemas.openxmlformats.org/officeDocument/2006/relationships/hyperlink" Target="https://www.google.co.kr/url?sa=i&amp;rct=j&amp;q=&amp;esrc=s&amp;source=images&amp;cd=&amp;cad=rja&amp;uact=8&amp;ved=0ahUKEwitpp6Tjf7WAhULu7wKHW1zDq4QjRwIBw&amp;url=https://play.google.com/store/apps/dev?id=7899129365218319048&amp;psig=AOvVaw2ueq8EM_x3d2kqA8SGrFEk&amp;ust=150855116243193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.kr/url?sa=i&amp;rct=j&amp;q=&amp;esrc=s&amp;source=images&amp;cd=&amp;cad=rja&amp;uact=8&amp;ved=0ahUKEwjUprqPjf7WAhUDabwKHSTgCG4QjRwIBw&amp;url=http://www.fnnews.com/news/201606011833496553&amp;psig=AOvVaw0fk8KFcjtp4geQm2Z7QH9M&amp;ust=1508551154692941" TargetMode="External"/><Relationship Id="rId5" Type="http://schemas.openxmlformats.org/officeDocument/2006/relationships/image" Target="../media/image8.jpeg"/><Relationship Id="rId4" Type="http://schemas.openxmlformats.org/officeDocument/2006/relationships/hyperlink" Target="https://www.google.co.kr/url?sa=i&amp;rct=j&amp;q=&amp;esrc=s&amp;source=images&amp;cd=&amp;cad=rja&amp;uact=8&amp;ved=0ahUKEwjbxLCKjf7WAhVLXLwKHbA_Bq0QjRwIBw&amp;url=http://www.asiae.co.kr/news/view.htm?idxno=2012032009065718154&amp;psig=AOvVaw0mxls88uQkN3SokVgz82cV&amp;ust=1508551144190788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educe.co.kr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rivativeworld.com/icon-expert-black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1000" r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987824" y="2558514"/>
            <a:ext cx="3096344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err="1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SelfNovel</a:t>
            </a:r>
            <a:endParaRPr lang="en-US" altLang="ko-KR" sz="5400" dirty="0" smtClean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grpSp>
        <p:nvGrpSpPr>
          <p:cNvPr id="82" name="그룹 81"/>
          <p:cNvGrpSpPr/>
          <p:nvPr/>
        </p:nvGrpSpPr>
        <p:grpSpPr>
          <a:xfrm>
            <a:off x="179512" y="188640"/>
            <a:ext cx="8856984" cy="72008"/>
            <a:chOff x="179512" y="188640"/>
            <a:chExt cx="8856984" cy="72008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그룹 80"/>
          <p:cNvGrpSpPr/>
          <p:nvPr/>
        </p:nvGrpSpPr>
        <p:grpSpPr>
          <a:xfrm>
            <a:off x="179512" y="6597352"/>
            <a:ext cx="8856984" cy="72008"/>
            <a:chOff x="179512" y="6597352"/>
            <a:chExt cx="8856984" cy="72008"/>
          </a:xfrm>
        </p:grpSpPr>
        <p:cxnSp>
          <p:nvCxnSpPr>
            <p:cNvPr id="79" name="직선 연결선 78"/>
            <p:cNvCxnSpPr/>
            <p:nvPr/>
          </p:nvCxnSpPr>
          <p:spPr>
            <a:xfrm>
              <a:off x="179512" y="666936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179512" y="6597352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개발환경 </a:t>
            </a:r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및 개발일정</a:t>
            </a:r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 </a:t>
            </a:r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- ERD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3" name="TextBox 25"/>
          <p:cNvSpPr txBox="1">
            <a:spLocks noChangeArrowheads="1"/>
          </p:cNvSpPr>
          <p:nvPr/>
        </p:nvSpPr>
        <p:spPr bwMode="auto">
          <a:xfrm>
            <a:off x="827584" y="908720"/>
            <a:ext cx="4176464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ERD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내용 개체 틀 3" descr="exer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66" y="1600200"/>
            <a:ext cx="7865067" cy="45259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주요기능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5"/>
          <p:cNvSpPr txBox="1">
            <a:spLocks noChangeArrowheads="1"/>
          </p:cNvSpPr>
          <p:nvPr/>
        </p:nvSpPr>
        <p:spPr bwMode="auto">
          <a:xfrm>
            <a:off x="428596" y="2379412"/>
            <a:ext cx="15121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0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자사</a:t>
            </a:r>
            <a:endParaRPr lang="en-US" altLang="ko-KR" sz="2000" dirty="0" smtClean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33" name="TextBox 25"/>
          <p:cNvSpPr txBox="1">
            <a:spLocks noChangeArrowheads="1"/>
          </p:cNvSpPr>
          <p:nvPr/>
        </p:nvSpPr>
        <p:spPr bwMode="auto">
          <a:xfrm>
            <a:off x="785786" y="1857364"/>
            <a:ext cx="3456384" cy="415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자기소개서 게시판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marL="342900" indent="-342900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◆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자기소개서 리스트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자기소개서 조회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자기소개서 작성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자기소개서 수정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/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삭제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자기소개서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marL="342900" indent="-342900"/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marL="342900" indent="-342900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전문가 게시판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marL="342900" indent="-342900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◆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전문가 랭킹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전문가 리스트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전문가 조회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의뢰신청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7" name="TextBox 25"/>
          <p:cNvSpPr txBox="1">
            <a:spLocks noChangeArrowheads="1"/>
          </p:cNvSpPr>
          <p:nvPr/>
        </p:nvSpPr>
        <p:spPr bwMode="auto">
          <a:xfrm>
            <a:off x="5214942" y="1857364"/>
            <a:ext cx="3456384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마이페이지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marL="342900" indent="-342900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◆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내 의뢰 페이지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(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일반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/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전문가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신고 리스트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(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관리자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회원 리스트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(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관리자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)</a:t>
            </a:r>
          </a:p>
          <a:p>
            <a:pPr marL="342900" indent="-342900"/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marL="342900" indent="-342900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회원 관리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marL="342900" indent="-342900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◆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회원가입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로그인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회원정보 수정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5400000">
            <a:off x="2820978" y="3679034"/>
            <a:ext cx="3501252" cy="79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주요기능 </a:t>
            </a:r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– </a:t>
            </a:r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패키지 구조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5"/>
          <p:cNvSpPr txBox="1">
            <a:spLocks noChangeArrowheads="1"/>
          </p:cNvSpPr>
          <p:nvPr/>
        </p:nvSpPr>
        <p:spPr bwMode="auto">
          <a:xfrm>
            <a:off x="428596" y="2379412"/>
            <a:ext cx="15121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0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자사</a:t>
            </a:r>
            <a:endParaRPr lang="en-US" altLang="ko-KR" sz="2000" dirty="0" smtClean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pic>
        <p:nvPicPr>
          <p:cNvPr id="10" name="내용 개체 틀 4" descr="패키지구조1.pn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85720" y="1571612"/>
            <a:ext cx="1928826" cy="5071058"/>
          </a:xfrm>
        </p:spPr>
      </p:pic>
      <p:pic>
        <p:nvPicPr>
          <p:cNvPr id="11" name="내용 개체 틀 5" descr="패키지구조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802" y="1714488"/>
            <a:ext cx="2657846" cy="2362530"/>
          </a:xfrm>
          <a:prstGeom prst="rect">
            <a:avLst/>
          </a:prstGeom>
        </p:spPr>
      </p:pic>
      <p:pic>
        <p:nvPicPr>
          <p:cNvPr id="12" name="그림 11" descr="패키지구조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074" y="1571612"/>
            <a:ext cx="1990975" cy="50391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주요기능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827584" y="908720"/>
            <a:ext cx="4176464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회원  가입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785926"/>
            <a:ext cx="8429652" cy="3978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직사각형 11"/>
          <p:cNvSpPr/>
          <p:nvPr/>
        </p:nvSpPr>
        <p:spPr>
          <a:xfrm>
            <a:off x="500034" y="2590794"/>
            <a:ext cx="3214710" cy="15716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643042" y="2266942"/>
            <a:ext cx="928694" cy="2762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Shape 14"/>
          <p:cNvCxnSpPr>
            <a:stCxn id="13" idx="1"/>
            <a:endCxn id="24579" idx="1"/>
          </p:cNvCxnSpPr>
          <p:nvPr/>
        </p:nvCxnSpPr>
        <p:spPr>
          <a:xfrm rot="10800000" flipV="1">
            <a:off x="571472" y="2405056"/>
            <a:ext cx="1071570" cy="2959904"/>
          </a:xfrm>
          <a:prstGeom prst="bentConnector3">
            <a:avLst>
              <a:gd name="adj1" fmla="val 121333"/>
            </a:avLst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4214818"/>
            <a:ext cx="1796739" cy="2300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276195" y="2090728"/>
            <a:ext cx="1151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일반</a:t>
            </a:r>
            <a:r>
              <a:rPr lang="en-US" altLang="ko-KR" sz="1200" dirty="0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/</a:t>
            </a:r>
            <a:r>
              <a:rPr lang="ko-KR" altLang="en-US" sz="1200" dirty="0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전문가 선택</a:t>
            </a:r>
            <a:endParaRPr lang="ko-KR" altLang="en-US" sz="1200" dirty="0">
              <a:solidFill>
                <a:srgbClr val="FF0000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85852" y="5857892"/>
            <a:ext cx="1087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* </a:t>
            </a:r>
            <a:r>
              <a:rPr lang="ko-KR" altLang="en-US" sz="1200" dirty="0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전문가의 경우</a:t>
            </a:r>
            <a:endParaRPr lang="ko-KR" altLang="en-US" sz="1200" dirty="0">
              <a:solidFill>
                <a:srgbClr val="FF0000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00271" y="4214818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유효성 검사 필드</a:t>
            </a:r>
            <a:endParaRPr lang="ko-KR" altLang="en-US" sz="1200" dirty="0">
              <a:solidFill>
                <a:srgbClr val="FF0000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786314" y="5214950"/>
            <a:ext cx="3929090" cy="428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7472382" y="5715016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가입 완료 버튼</a:t>
            </a:r>
            <a:endParaRPr lang="ko-KR" altLang="en-US" sz="1200" dirty="0">
              <a:solidFill>
                <a:srgbClr val="FF0000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976551" y="2643182"/>
            <a:ext cx="642942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Shape 14"/>
          <p:cNvCxnSpPr>
            <a:endCxn id="35" idx="3"/>
          </p:cNvCxnSpPr>
          <p:nvPr/>
        </p:nvCxnSpPr>
        <p:spPr>
          <a:xfrm rot="5400000">
            <a:off x="3488525" y="2131211"/>
            <a:ext cx="785816" cy="523879"/>
          </a:xfrm>
          <a:prstGeom prst="bentConnector2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624255" y="1714488"/>
            <a:ext cx="821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이메일</a:t>
            </a:r>
            <a:r>
              <a:rPr lang="ko-KR" altLang="en-US" sz="1200" dirty="0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 인증</a:t>
            </a:r>
            <a:endParaRPr lang="ko-KR" altLang="en-US" sz="1200" dirty="0">
              <a:solidFill>
                <a:srgbClr val="FF0000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주요기능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827584" y="908720"/>
            <a:ext cx="4176464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회원 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가입 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–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유효성 검사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22570" t="29894" r="56944" b="21278"/>
          <a:stretch>
            <a:fillRect/>
          </a:stretch>
        </p:blipFill>
        <p:spPr bwMode="auto">
          <a:xfrm>
            <a:off x="3214678" y="1928802"/>
            <a:ext cx="3170935" cy="409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주요기능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827584" y="908720"/>
            <a:ext cx="4176464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회원  가입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0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43174" y="2428868"/>
            <a:ext cx="4219575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주요기능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827584" y="908720"/>
            <a:ext cx="4176464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로그인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86049" y="4043367"/>
            <a:ext cx="3867177" cy="428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133847" y="2447918"/>
            <a:ext cx="1195396" cy="419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357818" y="2571744"/>
            <a:ext cx="1151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일반</a:t>
            </a:r>
            <a:r>
              <a:rPr lang="en-US" altLang="ko-KR" sz="1200" dirty="0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/</a:t>
            </a:r>
            <a:r>
              <a:rPr lang="ko-KR" altLang="en-US" sz="1200" dirty="0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전문가 선택</a:t>
            </a:r>
            <a:endParaRPr lang="ko-KR" altLang="en-US" sz="1200" dirty="0">
              <a:solidFill>
                <a:srgbClr val="FF0000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715140" y="428625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일반 로그인 버튼</a:t>
            </a:r>
            <a:endParaRPr lang="ko-KR" altLang="en-US" sz="1200" dirty="0">
              <a:solidFill>
                <a:srgbClr val="FF0000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581393" y="4733934"/>
            <a:ext cx="2286016" cy="5715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857620" y="5357826"/>
            <a:ext cx="1694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네이버</a:t>
            </a:r>
            <a:r>
              <a:rPr lang="ko-KR" altLang="en-US" sz="1200" dirty="0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ID</a:t>
            </a:r>
            <a:r>
              <a:rPr lang="ko-KR" altLang="en-US" sz="1200" dirty="0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 </a:t>
            </a:r>
            <a:r>
              <a:rPr lang="ko-KR" altLang="en-US" sz="1200" dirty="0" err="1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소셜</a:t>
            </a:r>
            <a:r>
              <a:rPr lang="ko-KR" altLang="en-US" sz="1200" dirty="0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 로그인</a:t>
            </a:r>
            <a:r>
              <a:rPr lang="en-US" altLang="ko-KR" sz="1200" dirty="0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버튼</a:t>
            </a:r>
            <a:endParaRPr lang="ko-KR" altLang="en-US" sz="1200" dirty="0">
              <a:solidFill>
                <a:srgbClr val="FF0000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주요기능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827584" y="908720"/>
            <a:ext cx="4176464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메인화면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주요기능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827584" y="908720"/>
            <a:ext cx="4176464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회원정보 수정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/>
          <a:srcRect b="43910"/>
          <a:stretch>
            <a:fillRect/>
          </a:stretch>
        </p:blipFill>
        <p:spPr bwMode="auto">
          <a:xfrm>
            <a:off x="428596" y="3857628"/>
            <a:ext cx="8229600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주요기능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827584" y="908720"/>
            <a:ext cx="4176464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통합검색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40" y="1785926"/>
            <a:ext cx="27908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2571744"/>
            <a:ext cx="7858148" cy="3398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857224" y="2285992"/>
            <a:ext cx="1960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통합검색에서 검색 시 결과 출력</a:t>
            </a:r>
            <a:endParaRPr lang="ko-KR" altLang="en-US" sz="1200" dirty="0">
              <a:solidFill>
                <a:srgbClr val="FF0000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1520" y="260648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INDEX.</a:t>
            </a:r>
            <a:endParaRPr lang="ko-KR" altLang="en-US" sz="3600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15616" y="2924944"/>
            <a:ext cx="115212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현황</a:t>
            </a:r>
            <a:endParaRPr lang="en-US" altLang="ko-KR" sz="3600" dirty="0" smtClean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r>
              <a:rPr lang="ko-KR" altLang="en-US" sz="36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분석</a:t>
            </a:r>
            <a:endParaRPr lang="en-US" altLang="ko-KR" sz="3600" dirty="0" smtClean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131960" y="2924944"/>
            <a:ext cx="115212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배달의민족 한나" charset="-127"/>
                <a:ea typeface="배달의민족 한나" charset="-127"/>
              </a:rPr>
              <a:t>개발환경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076176" y="2924944"/>
            <a:ext cx="115212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주요기능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6929454" y="3194797"/>
            <a:ext cx="115212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시연</a:t>
            </a:r>
          </a:p>
        </p:txBody>
      </p:sp>
      <p:cxnSp>
        <p:nvCxnSpPr>
          <p:cNvPr id="198" name="직선 연결선 197"/>
          <p:cNvCxnSpPr/>
          <p:nvPr/>
        </p:nvCxnSpPr>
        <p:spPr>
          <a:xfrm>
            <a:off x="1187624" y="2809503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/>
          <p:cNvCxnSpPr/>
          <p:nvPr/>
        </p:nvCxnSpPr>
        <p:spPr>
          <a:xfrm>
            <a:off x="1187624" y="4264521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/>
          <p:cNvCxnSpPr/>
          <p:nvPr/>
        </p:nvCxnSpPr>
        <p:spPr>
          <a:xfrm>
            <a:off x="3203848" y="2809503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/>
          <p:cNvCxnSpPr/>
          <p:nvPr/>
        </p:nvCxnSpPr>
        <p:spPr>
          <a:xfrm>
            <a:off x="3203848" y="4264521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/>
          <p:cNvCxnSpPr/>
          <p:nvPr/>
        </p:nvCxnSpPr>
        <p:spPr>
          <a:xfrm>
            <a:off x="5148064" y="2809503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/>
          <p:cNvCxnSpPr/>
          <p:nvPr/>
        </p:nvCxnSpPr>
        <p:spPr>
          <a:xfrm>
            <a:off x="5148064" y="4264521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/>
          <p:cNvCxnSpPr/>
          <p:nvPr/>
        </p:nvCxnSpPr>
        <p:spPr>
          <a:xfrm>
            <a:off x="7020272" y="2809503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/>
          <p:cNvCxnSpPr/>
          <p:nvPr/>
        </p:nvCxnSpPr>
        <p:spPr>
          <a:xfrm>
            <a:off x="7020272" y="4264521"/>
            <a:ext cx="7920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/>
          <p:cNvCxnSpPr/>
          <p:nvPr/>
        </p:nvCxnSpPr>
        <p:spPr>
          <a:xfrm>
            <a:off x="1187624" y="4221088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/>
          <p:cNvCxnSpPr/>
          <p:nvPr/>
        </p:nvCxnSpPr>
        <p:spPr>
          <a:xfrm>
            <a:off x="3203848" y="4221088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/>
          <p:cNvCxnSpPr/>
          <p:nvPr/>
        </p:nvCxnSpPr>
        <p:spPr>
          <a:xfrm>
            <a:off x="5148064" y="4221088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/>
          <p:cNvCxnSpPr/>
          <p:nvPr/>
        </p:nvCxnSpPr>
        <p:spPr>
          <a:xfrm>
            <a:off x="7020272" y="4221088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/>
          <p:cNvCxnSpPr/>
          <p:nvPr/>
        </p:nvCxnSpPr>
        <p:spPr>
          <a:xfrm>
            <a:off x="1187624" y="2871986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연결선 211"/>
          <p:cNvCxnSpPr/>
          <p:nvPr/>
        </p:nvCxnSpPr>
        <p:spPr>
          <a:xfrm>
            <a:off x="3203848" y="2871986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/>
          <p:cNvCxnSpPr/>
          <p:nvPr/>
        </p:nvCxnSpPr>
        <p:spPr>
          <a:xfrm>
            <a:off x="5148064" y="2871986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연결선 213"/>
          <p:cNvCxnSpPr/>
          <p:nvPr/>
        </p:nvCxnSpPr>
        <p:spPr>
          <a:xfrm>
            <a:off x="7020272" y="2871986"/>
            <a:ext cx="7920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/>
          <p:cNvSpPr txBox="1"/>
          <p:nvPr/>
        </p:nvSpPr>
        <p:spPr>
          <a:xfrm>
            <a:off x="1115616" y="2411596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1</a:t>
            </a:r>
          </a:p>
        </p:txBody>
      </p:sp>
      <p:sp>
        <p:nvSpPr>
          <p:cNvPr id="218" name="TextBox 217"/>
          <p:cNvSpPr txBox="1"/>
          <p:nvPr/>
        </p:nvSpPr>
        <p:spPr>
          <a:xfrm>
            <a:off x="3131960" y="2411596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2</a:t>
            </a:r>
            <a:endParaRPr lang="ko-KR" altLang="en-US" dirty="0" smtClean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5076176" y="2411596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3</a:t>
            </a:r>
            <a:endParaRPr lang="ko-KR" altLang="en-US" dirty="0" smtClean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6948264" y="2411596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4</a:t>
            </a:r>
            <a:endParaRPr lang="ko-KR" altLang="en-US" dirty="0" smtClean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주요기능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827584" y="908720"/>
            <a:ext cx="4176464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자기소개서 게시판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자기소개서 리스트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857364"/>
            <a:ext cx="748092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7239019" y="6115069"/>
            <a:ext cx="1510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클릭시</a:t>
            </a:r>
            <a:r>
              <a:rPr lang="ko-KR" altLang="en-US" sz="1200" dirty="0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 </a:t>
            </a:r>
            <a:r>
              <a:rPr lang="ko-KR" altLang="en-US" sz="1200" dirty="0" err="1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작성폼으로</a:t>
            </a:r>
            <a:r>
              <a:rPr lang="ko-KR" altLang="en-US" sz="1200" dirty="0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 이동</a:t>
            </a:r>
            <a:endParaRPr lang="ko-KR" altLang="en-US" sz="1200" dirty="0">
              <a:solidFill>
                <a:srgbClr val="FF0000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705747" y="5872179"/>
            <a:ext cx="519116" cy="2190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주요기능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827584" y="908720"/>
            <a:ext cx="4176464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자기소개서 게시판 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조회기능 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–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자기소개서 조회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2000240"/>
            <a:ext cx="6500826" cy="3800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16" y="6072206"/>
            <a:ext cx="928694" cy="304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6715140" y="6357958"/>
            <a:ext cx="1451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클릭시</a:t>
            </a:r>
            <a:r>
              <a:rPr lang="ko-KR" altLang="en-US" sz="1200" dirty="0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 </a:t>
            </a:r>
            <a:r>
              <a:rPr lang="ko-KR" altLang="en-US" sz="1200" dirty="0" err="1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첨삭창</a:t>
            </a:r>
            <a:r>
              <a:rPr lang="ko-KR" altLang="en-US" sz="1200" dirty="0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  활성화</a:t>
            </a:r>
            <a:endParaRPr lang="ko-KR" altLang="en-US" sz="1200" dirty="0">
              <a:solidFill>
                <a:srgbClr val="FF0000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00826" y="3714752"/>
            <a:ext cx="1898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클릭시</a:t>
            </a:r>
            <a:r>
              <a:rPr lang="ko-KR" altLang="en-US" sz="1200" dirty="0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 자소서 </a:t>
            </a:r>
            <a:r>
              <a:rPr lang="en-US" altLang="ko-KR" sz="1200" dirty="0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Excel </a:t>
            </a:r>
            <a:r>
              <a:rPr lang="ko-KR" altLang="en-US" sz="1200" dirty="0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다운로드</a:t>
            </a:r>
            <a:endParaRPr lang="ko-KR" altLang="en-US" sz="1200" dirty="0">
              <a:solidFill>
                <a:srgbClr val="FF0000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86314" y="4929198"/>
            <a:ext cx="1111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첨삭 펼치기 버튼</a:t>
            </a:r>
            <a:endParaRPr lang="ko-KR" altLang="en-US" sz="1200" dirty="0">
              <a:solidFill>
                <a:srgbClr val="FF0000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14810" y="4786322"/>
            <a:ext cx="571504" cy="428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848490" y="6072205"/>
            <a:ext cx="938219" cy="2952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777053" y="3448050"/>
            <a:ext cx="1000132" cy="2952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주요기능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827584" y="908720"/>
            <a:ext cx="4176464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자기소개서 게시판 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</a:p>
          <a:p>
            <a:pPr marL="342900" indent="-342900"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조회기능 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–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첨삭 조회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2428868"/>
            <a:ext cx="7715272" cy="2443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8" y="5286388"/>
            <a:ext cx="27051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5286380" y="5857892"/>
            <a:ext cx="3570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자신이 작성한 첨삭항목의 경우 하단에 수정</a:t>
            </a:r>
            <a:r>
              <a:rPr lang="en-US" altLang="ko-KR" sz="1200" dirty="0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/</a:t>
            </a:r>
            <a:r>
              <a:rPr lang="ko-KR" altLang="en-US" sz="1200" dirty="0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삭제 버튼 생성</a:t>
            </a:r>
            <a:endParaRPr lang="ko-KR" altLang="en-US" sz="1200" dirty="0">
              <a:solidFill>
                <a:srgbClr val="FF0000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주요기능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827584" y="908720"/>
            <a:ext cx="4176464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자기소개서 게시판 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조회기능 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–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첨삭하기 기능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86050" y="1643050"/>
            <a:ext cx="3555677" cy="5038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주요기능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827584" y="908720"/>
            <a:ext cx="4176464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자기소개서 게시판 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작성기능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68757" y="1928802"/>
            <a:ext cx="6606486" cy="43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4714876" y="5643578"/>
            <a:ext cx="169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클릭시</a:t>
            </a:r>
            <a:r>
              <a:rPr lang="ko-KR" altLang="en-US" sz="1200" dirty="0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 하위항목 추가 생성</a:t>
            </a:r>
            <a:endParaRPr lang="ko-KR" altLang="en-US" sz="1200" dirty="0">
              <a:solidFill>
                <a:srgbClr val="FF0000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367214" y="5662628"/>
            <a:ext cx="347662" cy="2952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72317" y="4143380"/>
            <a:ext cx="347662" cy="1524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929454" y="4357694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클릭시</a:t>
            </a:r>
            <a:r>
              <a:rPr lang="ko-KR" altLang="en-US" sz="1200" dirty="0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 하위항목 삭제</a:t>
            </a:r>
            <a:endParaRPr lang="en-US" altLang="ko-KR" sz="1200" dirty="0" smtClean="0">
              <a:solidFill>
                <a:srgbClr val="FF0000"/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: </a:t>
            </a:r>
            <a:r>
              <a:rPr lang="ko-KR" altLang="en-US" sz="1200" dirty="0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마지막 항목은 삭제 불가</a:t>
            </a:r>
            <a:endParaRPr lang="ko-KR" altLang="en-US" sz="1200" dirty="0">
              <a:solidFill>
                <a:srgbClr val="FF0000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966894" y="2733670"/>
            <a:ext cx="714380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786050" y="2714620"/>
            <a:ext cx="1051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PPT </a:t>
            </a:r>
            <a:r>
              <a:rPr lang="ko-KR" altLang="en-US" sz="1200" dirty="0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첨부 버튼</a:t>
            </a:r>
            <a:endParaRPr lang="ko-KR" altLang="en-US" sz="1200" dirty="0">
              <a:solidFill>
                <a:srgbClr val="FF0000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주요기능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827584" y="908720"/>
            <a:ext cx="4176464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자기소개서 게시판 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수정기능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2943" y="1785926"/>
            <a:ext cx="7358114" cy="4830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1738294" y="2705095"/>
            <a:ext cx="714380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557450" y="2686045"/>
            <a:ext cx="41569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PPT </a:t>
            </a:r>
            <a:r>
              <a:rPr lang="ko-KR" altLang="en-US" sz="1200" dirty="0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첨부 버튼 이미 첨부된 파일이 있는 경우</a:t>
            </a:r>
            <a:r>
              <a:rPr lang="en-US" altLang="ko-KR" sz="1200" dirty="0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, </a:t>
            </a:r>
            <a:r>
              <a:rPr lang="ko-KR" altLang="en-US" sz="1200" dirty="0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새로 올라온 파일로 대체</a:t>
            </a:r>
            <a:endParaRPr lang="ko-KR" altLang="en-US" sz="1200" dirty="0">
              <a:solidFill>
                <a:srgbClr val="FF0000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00929" y="4424369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클릭시</a:t>
            </a:r>
            <a:r>
              <a:rPr lang="ko-KR" altLang="en-US" sz="1200" dirty="0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 하위항목 삭제</a:t>
            </a:r>
            <a:endParaRPr lang="en-US" altLang="ko-KR" sz="1200" dirty="0" smtClean="0">
              <a:solidFill>
                <a:srgbClr val="FF0000"/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: </a:t>
            </a:r>
            <a:r>
              <a:rPr lang="ko-KR" altLang="en-US" sz="1200" dirty="0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마지막 항목은 삭제 불가</a:t>
            </a:r>
            <a:endParaRPr lang="ko-KR" altLang="en-US" sz="1200" dirty="0">
              <a:solidFill>
                <a:srgbClr val="FF0000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58082" y="4243393"/>
            <a:ext cx="347662" cy="1524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주요기능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827584" y="908720"/>
            <a:ext cx="4176464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전문가 게시판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전문가 리스트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000240"/>
            <a:ext cx="8429684" cy="3770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주요기능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827584" y="908720"/>
            <a:ext cx="4176464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전문가 게시판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전문가 리스트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1857364"/>
            <a:ext cx="7286676" cy="463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2181208" y="3614739"/>
            <a:ext cx="500066" cy="2333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143108" y="3857628"/>
            <a:ext cx="22252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클릭시</a:t>
            </a:r>
            <a:r>
              <a:rPr lang="ko-KR" altLang="en-US" sz="1200" dirty="0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 해당 전문가의 상세정보 조회</a:t>
            </a:r>
            <a:endParaRPr lang="ko-KR" altLang="en-US" sz="1200" dirty="0">
              <a:solidFill>
                <a:srgbClr val="FF0000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주요기능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827584" y="908720"/>
            <a:ext cx="4176464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전문가 게시판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전문가 상세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467" y="1785926"/>
            <a:ext cx="8429066" cy="46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8072462" y="3571876"/>
            <a:ext cx="785818" cy="357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000892" y="1428736"/>
            <a:ext cx="1872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클릭시</a:t>
            </a:r>
            <a:r>
              <a:rPr lang="ko-KR" altLang="en-US" sz="1200" dirty="0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 의뢰하기 페이지로 이동</a:t>
            </a:r>
            <a:endParaRPr lang="ko-KR" altLang="en-US" sz="1200" dirty="0">
              <a:solidFill>
                <a:srgbClr val="FF0000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11" name="Shape 14"/>
          <p:cNvCxnSpPr>
            <a:stCxn id="9" idx="2"/>
            <a:endCxn id="8" idx="0"/>
          </p:cNvCxnSpPr>
          <p:nvPr/>
        </p:nvCxnSpPr>
        <p:spPr>
          <a:xfrm rot="16200000" flipH="1">
            <a:off x="7268219" y="2374723"/>
            <a:ext cx="1866141" cy="528164"/>
          </a:xfrm>
          <a:prstGeom prst="bentConnector3">
            <a:avLst>
              <a:gd name="adj1" fmla="val 50000"/>
            </a:avLst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주요기능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827584" y="908720"/>
            <a:ext cx="4176464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전문가 게시판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의뢰하기 기능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 b="38002"/>
          <a:stretch>
            <a:fillRect/>
          </a:stretch>
        </p:blipFill>
        <p:spPr bwMode="auto">
          <a:xfrm>
            <a:off x="828647" y="2464587"/>
            <a:ext cx="3068485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6365" y="2285992"/>
            <a:ext cx="3016160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4332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현황 분석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827584" y="908720"/>
            <a:ext cx="4176464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기존 서비스 분석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ts val="1700"/>
              </a:lnSpc>
            </a:pP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취업 커뮤니티 카페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34" name="Picture 10" descr="독취사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2643182"/>
            <a:ext cx="1357322" cy="1357322"/>
          </a:xfrm>
          <a:prstGeom prst="rect">
            <a:avLst/>
          </a:prstGeom>
          <a:noFill/>
        </p:spPr>
      </p:pic>
      <p:pic>
        <p:nvPicPr>
          <p:cNvPr id="1040" name="Picture 16" descr="닥치고 취업에 대한 이미지 검색결과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472" y="4000504"/>
            <a:ext cx="1357322" cy="1357322"/>
          </a:xfrm>
          <a:prstGeom prst="rect">
            <a:avLst/>
          </a:prstGeom>
          <a:noFill/>
        </p:spPr>
      </p:pic>
      <p:pic>
        <p:nvPicPr>
          <p:cNvPr id="22530" name="Picture 2" descr="취업 뽀개기에 대한 이미지 검색결과">
            <a:hlinkClick r:id="rId6"/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324084" y="2633658"/>
            <a:ext cx="1428759" cy="1428760"/>
          </a:xfrm>
          <a:prstGeom prst="rect">
            <a:avLst/>
          </a:prstGeom>
          <a:noFill/>
        </p:spPr>
      </p:pic>
      <p:pic>
        <p:nvPicPr>
          <p:cNvPr id="22532" name="Picture 4" descr="스펙업에 대한 이미지 검색결과">
            <a:hlinkClick r:id="rId8"/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-214346" y="785794"/>
            <a:ext cx="4876800" cy="2743201"/>
          </a:xfrm>
          <a:prstGeom prst="rect">
            <a:avLst/>
          </a:prstGeom>
          <a:noFill/>
        </p:spPr>
      </p:pic>
      <p:pic>
        <p:nvPicPr>
          <p:cNvPr id="22543" name="Picture 15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00034" y="5286388"/>
            <a:ext cx="2190750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5362582" y="2343144"/>
            <a:ext cx="316835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en-US" altLang="ko-KR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GOOD</a:t>
            </a:r>
          </a:p>
        </p:txBody>
      </p:sp>
      <p:sp>
        <p:nvSpPr>
          <p:cNvPr id="24" name="TextBox 25"/>
          <p:cNvSpPr txBox="1">
            <a:spLocks noChangeArrowheads="1"/>
          </p:cNvSpPr>
          <p:nvPr/>
        </p:nvSpPr>
        <p:spPr bwMode="auto">
          <a:xfrm>
            <a:off x="4891089" y="2928934"/>
            <a:ext cx="414340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회원들간의 자소서 공유 및 첨삭</a:t>
            </a:r>
            <a:endParaRPr lang="en-US" altLang="ko-KR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5400682" y="4433892"/>
            <a:ext cx="316835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en-US" altLang="ko-KR" sz="3200" dirty="0" smtClean="0">
                <a:solidFill>
                  <a:srgbClr val="FF6E57"/>
                </a:solidFill>
                <a:latin typeface="배달의민족 한나" pitchFamily="2" charset="-127"/>
                <a:ea typeface="배달의민족 한나" pitchFamily="2" charset="-127"/>
              </a:rPr>
              <a:t>BAD</a:t>
            </a:r>
          </a:p>
        </p:txBody>
      </p:sp>
      <p:sp>
        <p:nvSpPr>
          <p:cNvPr id="27" name="TextBox 25"/>
          <p:cNvSpPr txBox="1">
            <a:spLocks noChangeArrowheads="1"/>
          </p:cNvSpPr>
          <p:nvPr/>
        </p:nvSpPr>
        <p:spPr bwMode="auto">
          <a:xfrm>
            <a:off x="5272092" y="5000636"/>
            <a:ext cx="35004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1600" dirty="0" smtClean="0">
                <a:solidFill>
                  <a:srgbClr val="FF6E57"/>
                </a:solidFill>
                <a:latin typeface="나눔바른고딕" pitchFamily="50" charset="-127"/>
                <a:ea typeface="나눔바른고딕" pitchFamily="50" charset="-127"/>
              </a:rPr>
              <a:t>전문가의 조언을 얻기는 어려움</a:t>
            </a:r>
            <a:endParaRPr lang="en-US" altLang="ko-KR" sz="1600" dirty="0" smtClean="0">
              <a:solidFill>
                <a:srgbClr val="FF6E57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주요기능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827584" y="908720"/>
            <a:ext cx="4176464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마이 페이지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내 의뢰  리스트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3358" y="1857364"/>
            <a:ext cx="8377284" cy="4277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6481776" y="5010161"/>
            <a:ext cx="785818" cy="357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358082" y="5500702"/>
            <a:ext cx="1601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신청한  의뢰의 현재 상태</a:t>
            </a:r>
            <a:endParaRPr lang="ko-KR" altLang="en-US" sz="1200" dirty="0">
              <a:solidFill>
                <a:srgbClr val="FF0000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005787" y="1857364"/>
            <a:ext cx="785818" cy="3571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913044" y="5500702"/>
            <a:ext cx="1802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자신의 의뢰내용을 확인 가능</a:t>
            </a:r>
            <a:endParaRPr lang="ko-KR" altLang="en-US" sz="1200" dirty="0">
              <a:solidFill>
                <a:srgbClr val="FF0000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13" name="Shape 14"/>
          <p:cNvCxnSpPr>
            <a:stCxn id="12" idx="3"/>
            <a:endCxn id="8" idx="2"/>
          </p:cNvCxnSpPr>
          <p:nvPr/>
        </p:nvCxnSpPr>
        <p:spPr>
          <a:xfrm flipV="1">
            <a:off x="6715140" y="5367351"/>
            <a:ext cx="159545" cy="271851"/>
          </a:xfrm>
          <a:prstGeom prst="bentConnector2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7215206" y="2143116"/>
            <a:ext cx="785818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Shape 14"/>
          <p:cNvCxnSpPr>
            <a:stCxn id="20" idx="3"/>
            <a:endCxn id="16" idx="0"/>
          </p:cNvCxnSpPr>
          <p:nvPr/>
        </p:nvCxnSpPr>
        <p:spPr>
          <a:xfrm>
            <a:off x="7383776" y="1638674"/>
            <a:ext cx="224339" cy="504442"/>
          </a:xfrm>
          <a:prstGeom prst="bentConnector2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072198" y="1500174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첨삭된 내용을 조회</a:t>
            </a:r>
            <a:endParaRPr lang="ko-KR" altLang="en-US" sz="1200" dirty="0">
              <a:solidFill>
                <a:srgbClr val="FF0000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주요기능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827584" y="908720"/>
            <a:ext cx="4176464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마이 페이지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전문가 의뢰 리스트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4410" t="19427" r="14409" b="24483"/>
          <a:stretch>
            <a:fillRect/>
          </a:stretch>
        </p:blipFill>
        <p:spPr bwMode="auto">
          <a:xfrm>
            <a:off x="304090" y="2000240"/>
            <a:ext cx="8535820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주요기능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827584" y="908720"/>
            <a:ext cx="4176464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관리자 페이지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신고 목록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785926"/>
            <a:ext cx="8222240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직사각형 8"/>
          <p:cNvSpPr/>
          <p:nvPr/>
        </p:nvSpPr>
        <p:spPr>
          <a:xfrm>
            <a:off x="2543166" y="2538406"/>
            <a:ext cx="785818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14678" y="1914513"/>
            <a:ext cx="13837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신고받은</a:t>
            </a:r>
            <a:r>
              <a:rPr lang="ko-KR" altLang="en-US" sz="1200" dirty="0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 게시물 조회</a:t>
            </a:r>
            <a:endParaRPr lang="ko-KR" altLang="en-US" sz="1200" dirty="0">
              <a:solidFill>
                <a:srgbClr val="FF0000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43240" y="5038736"/>
            <a:ext cx="714380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714744" y="5929330"/>
            <a:ext cx="1399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신고받은</a:t>
            </a:r>
            <a:r>
              <a:rPr lang="ko-KR" altLang="en-US" sz="1200" dirty="0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 게시물 삭제</a:t>
            </a:r>
            <a:endParaRPr lang="ko-KR" altLang="en-US" sz="1200" dirty="0">
              <a:solidFill>
                <a:srgbClr val="FF0000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29190" y="1928802"/>
            <a:ext cx="2770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신고받은</a:t>
            </a:r>
            <a:r>
              <a:rPr lang="ko-KR" altLang="en-US" sz="1200" dirty="0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 게시물 작성자 삭제버튼</a:t>
            </a:r>
            <a:r>
              <a:rPr lang="en-US" altLang="ko-KR" sz="1200" dirty="0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/ </a:t>
            </a:r>
            <a:r>
              <a:rPr lang="ko-KR" altLang="en-US" sz="1200" dirty="0" smtClean="0">
                <a:solidFill>
                  <a:srgbClr val="FF0000"/>
                </a:solidFill>
                <a:latin typeface="배달의민족 한나" pitchFamily="2" charset="-127"/>
                <a:ea typeface="배달의민족 한나" pitchFamily="2" charset="-127"/>
              </a:rPr>
              <a:t>회원 상태</a:t>
            </a:r>
            <a:endParaRPr lang="ko-KR" altLang="en-US" sz="1200" dirty="0">
              <a:solidFill>
                <a:srgbClr val="FF0000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24309" y="2528881"/>
            <a:ext cx="1285884" cy="2857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Shape 14"/>
          <p:cNvCxnSpPr>
            <a:stCxn id="14" idx="1"/>
            <a:endCxn id="15" idx="0"/>
          </p:cNvCxnSpPr>
          <p:nvPr/>
        </p:nvCxnSpPr>
        <p:spPr>
          <a:xfrm rot="10800000" flipV="1">
            <a:off x="4667252" y="2067301"/>
            <a:ext cx="261939" cy="461579"/>
          </a:xfrm>
          <a:prstGeom prst="bentConnector2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hape 14"/>
          <p:cNvCxnSpPr>
            <a:stCxn id="11" idx="1"/>
            <a:endCxn id="9" idx="0"/>
          </p:cNvCxnSpPr>
          <p:nvPr/>
        </p:nvCxnSpPr>
        <p:spPr>
          <a:xfrm rot="10800000" flipV="1">
            <a:off x="2936076" y="2053012"/>
            <a:ext cx="278603" cy="485393"/>
          </a:xfrm>
          <a:prstGeom prst="bentConnector2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hape 14"/>
          <p:cNvCxnSpPr>
            <a:stCxn id="13" idx="1"/>
            <a:endCxn id="12" idx="2"/>
          </p:cNvCxnSpPr>
          <p:nvPr/>
        </p:nvCxnSpPr>
        <p:spPr>
          <a:xfrm rot="10800000">
            <a:off x="3500430" y="5324488"/>
            <a:ext cx="214314" cy="743342"/>
          </a:xfrm>
          <a:prstGeom prst="bentConnector2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주요기능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827584" y="908720"/>
            <a:ext cx="4176464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관리자 페이지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신고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목록 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–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게시물 조회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5374" t="21466" r="3832" b="4349"/>
          <a:stretch>
            <a:fillRect/>
          </a:stretch>
        </p:blipFill>
        <p:spPr bwMode="auto">
          <a:xfrm>
            <a:off x="560833" y="1714488"/>
            <a:ext cx="8022335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주요기능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827584" y="908720"/>
            <a:ext cx="4176464" cy="514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관리자 페이지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회원 목록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3496" y="1571612"/>
            <a:ext cx="8777008" cy="50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주요기능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827584" y="908720"/>
            <a:ext cx="4176464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관리자 페이지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회원목록 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검색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5278" t="21029" r="10937" b="37304"/>
          <a:stretch>
            <a:fillRect/>
          </a:stretch>
        </p:blipFill>
        <p:spPr bwMode="auto">
          <a:xfrm>
            <a:off x="214298" y="2334748"/>
            <a:ext cx="8715404" cy="266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주요기능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827584" y="908720"/>
            <a:ext cx="4176464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관리자 페이지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회원목록 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검색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 l="14757" t="20833" r="13194"/>
          <a:stretch>
            <a:fillRect/>
          </a:stretch>
        </p:blipFill>
        <p:spPr bwMode="auto">
          <a:xfrm>
            <a:off x="851118" y="1714488"/>
            <a:ext cx="7441765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주요기능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827584" y="908720"/>
            <a:ext cx="4176464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관리자 페이지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회원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목록 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–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관리자 추가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주요기능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827584" y="908720"/>
            <a:ext cx="4176464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관리자 페이지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회원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목록 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–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관리자 추가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(2)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시연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4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25"/>
          <p:cNvSpPr txBox="1">
            <a:spLocks noChangeArrowheads="1"/>
          </p:cNvSpPr>
          <p:nvPr/>
        </p:nvSpPr>
        <p:spPr bwMode="auto">
          <a:xfrm>
            <a:off x="2786658" y="3198168"/>
            <a:ext cx="435711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잠시만 기다려주세요</a:t>
            </a:r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Picture 24" descr="사람인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58" y="2171689"/>
            <a:ext cx="3357586" cy="3357586"/>
          </a:xfrm>
          <a:prstGeom prst="rect">
            <a:avLst/>
          </a:prstGeom>
          <a:noFill/>
        </p:spPr>
      </p:pic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4332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현황 분석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827584" y="908720"/>
            <a:ext cx="4176464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기존 서비스 분석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ts val="1700"/>
              </a:lnSpc>
            </a:pP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취업 정보 포탈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44" name="Picture 20" descr="잡코리아에 대한 이미지 검색결과">
            <a:hlinkClick r:id="rId4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1458" y="1885937"/>
            <a:ext cx="4482851" cy="1214446"/>
          </a:xfrm>
          <a:prstGeom prst="rect">
            <a:avLst/>
          </a:prstGeom>
          <a:noFill/>
        </p:spPr>
      </p:pic>
      <p:pic>
        <p:nvPicPr>
          <p:cNvPr id="1046" name="Picture 22" descr="인크루트에 대한 이미지 검색결과">
            <a:hlinkClick r:id="rId6"/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42896" y="4600581"/>
            <a:ext cx="3272114" cy="1285884"/>
          </a:xfrm>
          <a:prstGeom prst="rect">
            <a:avLst/>
          </a:prstGeom>
          <a:noFill/>
        </p:spPr>
      </p:pic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5362582" y="2343144"/>
            <a:ext cx="316835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en-US" altLang="ko-KR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GOOD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5400682" y="4433892"/>
            <a:ext cx="316835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en-US" altLang="ko-KR" sz="3200" dirty="0" smtClean="0">
                <a:solidFill>
                  <a:srgbClr val="FF6E57"/>
                </a:solidFill>
                <a:latin typeface="배달의민족 한나" pitchFamily="2" charset="-127"/>
                <a:ea typeface="배달의민족 한나" pitchFamily="2" charset="-127"/>
              </a:rPr>
              <a:t>BAD</a:t>
            </a:r>
          </a:p>
        </p:txBody>
      </p:sp>
      <p:sp>
        <p:nvSpPr>
          <p:cNvPr id="28" name="TextBox 25"/>
          <p:cNvSpPr txBox="1">
            <a:spLocks noChangeArrowheads="1"/>
          </p:cNvSpPr>
          <p:nvPr/>
        </p:nvSpPr>
        <p:spPr bwMode="auto">
          <a:xfrm>
            <a:off x="5272092" y="5000636"/>
            <a:ext cx="35004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1600" dirty="0" err="1" smtClean="0">
                <a:solidFill>
                  <a:srgbClr val="FF6E57"/>
                </a:solidFill>
                <a:latin typeface="나눔바른고딕" pitchFamily="50" charset="-127"/>
                <a:ea typeface="나눔바른고딕" pitchFamily="50" charset="-127"/>
              </a:rPr>
              <a:t>자소서에</a:t>
            </a:r>
            <a:r>
              <a:rPr lang="ko-KR" altLang="en-US" sz="1600" dirty="0" smtClean="0">
                <a:solidFill>
                  <a:srgbClr val="FF6E57"/>
                </a:solidFill>
                <a:latin typeface="나눔바른고딕" pitchFamily="50" charset="-127"/>
                <a:ea typeface="나눔바른고딕" pitchFamily="50" charset="-127"/>
              </a:rPr>
              <a:t> 대한 조언을 구하기는 </a:t>
            </a:r>
            <a:r>
              <a:rPr lang="ko-KR" altLang="en-US" sz="1600" dirty="0" err="1" smtClean="0">
                <a:solidFill>
                  <a:srgbClr val="FF6E57"/>
                </a:solidFill>
                <a:latin typeface="나눔바른고딕" pitchFamily="50" charset="-127"/>
                <a:ea typeface="나눔바른고딕" pitchFamily="50" charset="-127"/>
              </a:rPr>
              <a:t>힘듬</a:t>
            </a:r>
            <a:endParaRPr lang="en-US" altLang="ko-KR" sz="1600" dirty="0" smtClean="0">
              <a:solidFill>
                <a:srgbClr val="FF6E57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9" name="TextBox 25"/>
          <p:cNvSpPr txBox="1">
            <a:spLocks noChangeArrowheads="1"/>
          </p:cNvSpPr>
          <p:nvPr/>
        </p:nvSpPr>
        <p:spPr bwMode="auto">
          <a:xfrm>
            <a:off x="5624521" y="2928934"/>
            <a:ext cx="271464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기업별 합격 자소서 열람 가능</a:t>
            </a:r>
            <a:endParaRPr lang="en-US" altLang="ko-KR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87824" y="2875583"/>
            <a:ext cx="30963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Q&amp;A</a:t>
            </a:r>
            <a:endParaRPr lang="en-US" altLang="ko-KR" sz="4400" dirty="0" smtClean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grpSp>
        <p:nvGrpSpPr>
          <p:cNvPr id="5" name="그룹 81"/>
          <p:cNvGrpSpPr/>
          <p:nvPr/>
        </p:nvGrpSpPr>
        <p:grpSpPr>
          <a:xfrm>
            <a:off x="179512" y="188640"/>
            <a:ext cx="8856984" cy="72008"/>
            <a:chOff x="179512" y="188640"/>
            <a:chExt cx="8856984" cy="72008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80"/>
          <p:cNvGrpSpPr/>
          <p:nvPr/>
        </p:nvGrpSpPr>
        <p:grpSpPr>
          <a:xfrm>
            <a:off x="179512" y="6597352"/>
            <a:ext cx="8856984" cy="72008"/>
            <a:chOff x="179512" y="6597352"/>
            <a:chExt cx="8856984" cy="72008"/>
          </a:xfrm>
        </p:grpSpPr>
        <p:cxnSp>
          <p:nvCxnSpPr>
            <p:cNvPr id="79" name="직선 연결선 78"/>
            <p:cNvCxnSpPr/>
            <p:nvPr/>
          </p:nvCxnSpPr>
          <p:spPr>
            <a:xfrm>
              <a:off x="179512" y="666936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179512" y="6597352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1000" r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987824" y="2875583"/>
            <a:ext cx="30963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감사합니다</a:t>
            </a:r>
            <a:r>
              <a:rPr lang="en-US" altLang="ko-KR" sz="4400" dirty="0" smtClean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.</a:t>
            </a:r>
            <a:endParaRPr lang="ko-KR" altLang="en-US" sz="4400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grpSp>
        <p:nvGrpSpPr>
          <p:cNvPr id="2" name="그룹 81"/>
          <p:cNvGrpSpPr/>
          <p:nvPr/>
        </p:nvGrpSpPr>
        <p:grpSpPr>
          <a:xfrm>
            <a:off x="179512" y="188640"/>
            <a:ext cx="8856984" cy="72008"/>
            <a:chOff x="179512" y="188640"/>
            <a:chExt cx="8856984" cy="72008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80"/>
          <p:cNvGrpSpPr/>
          <p:nvPr/>
        </p:nvGrpSpPr>
        <p:grpSpPr>
          <a:xfrm>
            <a:off x="179512" y="6597352"/>
            <a:ext cx="8856984" cy="72008"/>
            <a:chOff x="179512" y="6597352"/>
            <a:chExt cx="8856984" cy="72008"/>
          </a:xfrm>
        </p:grpSpPr>
        <p:cxnSp>
          <p:nvCxnSpPr>
            <p:cNvPr id="79" name="직선 연결선 78"/>
            <p:cNvCxnSpPr/>
            <p:nvPr/>
          </p:nvCxnSpPr>
          <p:spPr>
            <a:xfrm>
              <a:off x="179512" y="666936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179512" y="6597352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4332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현황 분석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827584" y="908720"/>
            <a:ext cx="4176464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기존 서비스 분석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lnSpc>
                <a:spcPts val="1700"/>
              </a:lnSpc>
            </a:pP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 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자소서 전문 첨삭 사이트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26" name="Picture 2" descr="EDUCE 대기업 취업의 모든 것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2000240"/>
            <a:ext cx="3143272" cy="967160"/>
          </a:xfrm>
          <a:prstGeom prst="rect">
            <a:avLst/>
          </a:prstGeom>
          <a:noFill/>
        </p:spPr>
      </p:pic>
      <p:pic>
        <p:nvPicPr>
          <p:cNvPr id="1030" name="Picture 6" descr="https://kmong.com/img/main/kmong_logo_20170518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34" y="3286124"/>
            <a:ext cx="3143272" cy="785818"/>
          </a:xfrm>
          <a:prstGeom prst="rect">
            <a:avLst/>
          </a:prstGeom>
          <a:noFill/>
        </p:spPr>
      </p:pic>
      <p:pic>
        <p:nvPicPr>
          <p:cNvPr id="1032" name="Picture 8" descr="http://탑티어.com/web/img/renewal/header/header_logo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0034" y="4357694"/>
            <a:ext cx="2928958" cy="823770"/>
          </a:xfrm>
          <a:prstGeom prst="rect">
            <a:avLst/>
          </a:prstGeom>
          <a:noFill/>
        </p:spPr>
      </p:pic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362582" y="2343144"/>
            <a:ext cx="316835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en-US" altLang="ko-KR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GOOD</a:t>
            </a:r>
          </a:p>
        </p:txBody>
      </p:sp>
      <p:sp>
        <p:nvSpPr>
          <p:cNvPr id="16" name="TextBox 25"/>
          <p:cNvSpPr txBox="1">
            <a:spLocks noChangeArrowheads="1"/>
          </p:cNvSpPr>
          <p:nvPr/>
        </p:nvSpPr>
        <p:spPr bwMode="auto">
          <a:xfrm>
            <a:off x="5357818" y="2928934"/>
            <a:ext cx="316232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전문가의  도움을 받을 수 있음 </a:t>
            </a:r>
            <a:r>
              <a:rPr lang="en-US" altLang="ko-KR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유료</a:t>
            </a:r>
            <a:r>
              <a:rPr lang="en-US" altLang="ko-KR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5400682" y="4433892"/>
            <a:ext cx="316835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en-US" altLang="ko-KR" sz="3200" dirty="0" smtClean="0">
                <a:solidFill>
                  <a:srgbClr val="FF6E57"/>
                </a:solidFill>
                <a:latin typeface="배달의민족 한나" pitchFamily="2" charset="-127"/>
                <a:ea typeface="배달의민족 한나" pitchFamily="2" charset="-127"/>
              </a:rPr>
              <a:t>BAD</a:t>
            </a:r>
          </a:p>
        </p:txBody>
      </p:sp>
      <p:sp>
        <p:nvSpPr>
          <p:cNvPr id="18" name="TextBox 25"/>
          <p:cNvSpPr txBox="1">
            <a:spLocks noChangeArrowheads="1"/>
          </p:cNvSpPr>
          <p:nvPr/>
        </p:nvSpPr>
        <p:spPr bwMode="auto">
          <a:xfrm>
            <a:off x="5272092" y="5000636"/>
            <a:ext cx="35004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1600" dirty="0" smtClean="0">
                <a:solidFill>
                  <a:srgbClr val="FF6E57"/>
                </a:solidFill>
                <a:latin typeface="나눔바른고딕" pitchFamily="50" charset="-127"/>
                <a:ea typeface="나눔바른고딕" pitchFamily="50" charset="-127"/>
              </a:rPr>
              <a:t>회원들간의 커뮤니티가 없음</a:t>
            </a:r>
            <a:endParaRPr lang="en-US" altLang="ko-KR" sz="1600" dirty="0" smtClean="0">
              <a:solidFill>
                <a:srgbClr val="FF6E57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9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5363" y="2705094"/>
            <a:ext cx="3864623" cy="1938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433239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현황 분석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827584" y="908720"/>
            <a:ext cx="4176464" cy="31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개발 목표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4" name="TextBox 25"/>
          <p:cNvSpPr txBox="1">
            <a:spLocks noChangeArrowheads="1"/>
          </p:cNvSpPr>
          <p:nvPr/>
        </p:nvSpPr>
        <p:spPr bwMode="auto">
          <a:xfrm>
            <a:off x="2843201" y="1933563"/>
            <a:ext cx="34563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개발 목표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57224" y="4857761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FF6E57"/>
                </a:solidFill>
                <a:latin typeface="배달의민족 한나" pitchFamily="2" charset="-127"/>
                <a:ea typeface="배달의민족 한나" pitchFamily="2" charset="-127"/>
                <a:cs typeface="Segoe UI Black" pitchFamily="34" charset="0"/>
              </a:rPr>
              <a:t>전문가의 첨삭 서비스</a:t>
            </a:r>
            <a:endParaRPr lang="en-US" altLang="ko-KR" sz="2000" dirty="0" smtClean="0">
              <a:solidFill>
                <a:srgbClr val="FF6E57"/>
              </a:solidFill>
              <a:latin typeface="배달의민족 한나" pitchFamily="2" charset="-127"/>
              <a:ea typeface="배달의민족 한나" pitchFamily="2" charset="-127"/>
              <a:cs typeface="Segoe UI Black" pitchFamily="34" charset="0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 rot="16200000" flipH="1">
            <a:off x="3167053" y="4024316"/>
            <a:ext cx="2795607" cy="142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957767" y="4862523"/>
            <a:ext cx="3567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FF6E57"/>
                </a:solidFill>
                <a:latin typeface="배달의민족 한나" pitchFamily="2" charset="-127"/>
                <a:ea typeface="배달의민족 한나" pitchFamily="2" charset="-127"/>
              </a:rPr>
              <a:t>일반 회원들간의 자소서 공유</a:t>
            </a:r>
            <a:endParaRPr lang="en-US" altLang="ko-KR" sz="2000" dirty="0" smtClean="0">
              <a:solidFill>
                <a:srgbClr val="FF6E57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23556" name="AutoShape 4" descr="expert icon에 대한 이미지 검색결과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3558" name="Picture 6" descr="expert icon에 대한 이미지 검색결과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33490" y="2700334"/>
            <a:ext cx="1928826" cy="19288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개발환경 및 개발일정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3" name="TextBox 25"/>
          <p:cNvSpPr txBox="1">
            <a:spLocks noChangeArrowheads="1"/>
          </p:cNvSpPr>
          <p:nvPr/>
        </p:nvSpPr>
        <p:spPr bwMode="auto">
          <a:xfrm>
            <a:off x="827584" y="908720"/>
            <a:ext cx="4176464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개발환경 및  개발 툴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1643042" y="2571744"/>
          <a:ext cx="60960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85950"/>
                <a:gridCol w="431005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배달의민족 한나" charset="-127"/>
                          <a:ea typeface="배달의민족 한나" charset="-127"/>
                        </a:rPr>
                        <a:t>OS</a:t>
                      </a:r>
                      <a:endParaRPr lang="ko-KR" altLang="en-US" dirty="0">
                        <a:latin typeface="배달의민족 한나" charset="-127"/>
                        <a:ea typeface="배달의민족 한나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>
                          <a:latin typeface="배달의민족 한나" charset="-127"/>
                          <a:ea typeface="배달의민족 한나" charset="-127"/>
                        </a:rPr>
                        <a:t>Windows 8.1</a:t>
                      </a:r>
                      <a:endParaRPr lang="ko-KR" altLang="en-US" dirty="0">
                        <a:latin typeface="배달의민족 한나" charset="-127"/>
                        <a:ea typeface="배달의민족 한나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배달의민족 한나" charset="-127"/>
                          <a:ea typeface="배달의민족 한나" charset="-127"/>
                        </a:rPr>
                        <a:t>JDK</a:t>
                      </a:r>
                      <a:endParaRPr lang="ko-KR" altLang="en-US" dirty="0">
                        <a:latin typeface="배달의민족 한나" charset="-127"/>
                        <a:ea typeface="배달의민족 한나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한나" charset="-127"/>
                          <a:ea typeface="배달의민족 한나" charset="-127"/>
                        </a:rPr>
                        <a:t>Java SE 8 (Oracle JDK 1.8.X)</a:t>
                      </a:r>
                      <a:endParaRPr lang="ko-KR" altLang="en-US" dirty="0">
                        <a:latin typeface="배달의민족 한나" charset="-127"/>
                        <a:ea typeface="배달의민족 한나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배달의민족 한나" charset="-127"/>
                          <a:ea typeface="배달의민족 한나" charset="-127"/>
                        </a:rPr>
                        <a:t>DB</a:t>
                      </a:r>
                      <a:endParaRPr lang="ko-KR" altLang="en-US" dirty="0">
                        <a:latin typeface="배달의민족 한나" charset="-127"/>
                        <a:ea typeface="배달의민족 한나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한나" charset="-127"/>
                          <a:ea typeface="배달의민족 한나" charset="-127"/>
                        </a:rPr>
                        <a:t>Oracle Database 11g Release</a:t>
                      </a:r>
                      <a:endParaRPr lang="ko-KR" altLang="en-US" dirty="0">
                        <a:latin typeface="배달의민족 한나" charset="-127"/>
                        <a:ea typeface="배달의민족 한나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배달의민족 한나" charset="-127"/>
                          <a:ea typeface="배달의민족 한나" charset="-127"/>
                        </a:rPr>
                        <a:t>DB Tool</a:t>
                      </a:r>
                      <a:endParaRPr lang="ko-KR" altLang="en-US" dirty="0">
                        <a:latin typeface="배달의민족 한나" charset="-127"/>
                        <a:ea typeface="배달의민족 한나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한나" charset="-127"/>
                          <a:ea typeface="배달의민족 한나" charset="-127"/>
                        </a:rPr>
                        <a:t>eXERD</a:t>
                      </a:r>
                      <a:endParaRPr lang="ko-KR" altLang="en-US" dirty="0">
                        <a:latin typeface="배달의민족 한나" charset="-127"/>
                        <a:ea typeface="배달의민족 한나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배달의민족 한나" charset="-127"/>
                          <a:ea typeface="배달의민족 한나" charset="-127"/>
                        </a:rPr>
                        <a:t>Server</a:t>
                      </a:r>
                      <a:endParaRPr lang="ko-KR" altLang="en-US" dirty="0">
                        <a:latin typeface="배달의민족 한나" charset="-127"/>
                        <a:ea typeface="배달의민족 한나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한나" charset="-127"/>
                          <a:ea typeface="배달의민족 한나" charset="-127"/>
                        </a:rPr>
                        <a:t>Apache Tomcat (8.5.X)</a:t>
                      </a:r>
                      <a:endParaRPr lang="ko-KR" altLang="en-US" dirty="0">
                        <a:latin typeface="배달의민족 한나" charset="-127"/>
                        <a:ea typeface="배달의민족 한나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배달의민족 한나" charset="-127"/>
                          <a:ea typeface="배달의민족 한나" charset="-127"/>
                        </a:rPr>
                        <a:t>CM</a:t>
                      </a:r>
                      <a:endParaRPr lang="ko-KR" altLang="en-US" dirty="0">
                        <a:latin typeface="배달의민족 한나" charset="-127"/>
                        <a:ea typeface="배달의민족 한나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한나" charset="-127"/>
                          <a:ea typeface="배달의민족 한나" charset="-127"/>
                        </a:rPr>
                        <a:t>GitHub</a:t>
                      </a:r>
                      <a:endParaRPr lang="ko-KR" altLang="en-US" dirty="0">
                        <a:latin typeface="배달의민족 한나" charset="-127"/>
                        <a:ea typeface="배달의민족 한나" charset="-127"/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배달의민족 한나" charset="-127"/>
                          <a:ea typeface="배달의민족 한나" charset="-127"/>
                        </a:rPr>
                        <a:t>Tools</a:t>
                      </a:r>
                      <a:endParaRPr lang="ko-KR" altLang="en-US" dirty="0">
                        <a:latin typeface="배달의민족 한나" charset="-127"/>
                        <a:ea typeface="배달의민족 한나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한나" charset="-127"/>
                          <a:ea typeface="배달의민족 한나" charset="-127"/>
                        </a:rPr>
                        <a:t>Spring Tool Suite 3.9.1 Release</a:t>
                      </a:r>
                      <a:endParaRPr lang="ko-KR" altLang="en-US" dirty="0">
                        <a:latin typeface="배달의민족 한나" charset="-127"/>
                        <a:ea typeface="배달의민족 한나" charset="-127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배달의민족 한나" charset="-127"/>
                          <a:ea typeface="배달의민족 한나" charset="-127"/>
                        </a:rPr>
                        <a:t>Maven Central Repository</a:t>
                      </a:r>
                      <a:endParaRPr lang="ko-KR" altLang="en-US" dirty="0">
                        <a:latin typeface="배달의민족 한나" charset="-127"/>
                        <a:ea typeface="배달의민족 한나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개발환경 및 개발일정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3" name="TextBox 25"/>
          <p:cNvSpPr txBox="1">
            <a:spLocks noChangeArrowheads="1"/>
          </p:cNvSpPr>
          <p:nvPr/>
        </p:nvSpPr>
        <p:spPr bwMode="auto">
          <a:xfrm>
            <a:off x="827584" y="908720"/>
            <a:ext cx="4176464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적용 기술 및 라이브러리 의존성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rot="5400000">
            <a:off x="2820978" y="3679034"/>
            <a:ext cx="3501252" cy="79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5"/>
          <p:cNvSpPr txBox="1">
            <a:spLocks noChangeArrowheads="1"/>
          </p:cNvSpPr>
          <p:nvPr/>
        </p:nvSpPr>
        <p:spPr bwMode="auto">
          <a:xfrm>
            <a:off x="142844" y="2357430"/>
            <a:ext cx="4585142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Spring Framework 4.2.5 Release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AspectJ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  1.8.10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Sl4j 1.6.6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Mybatis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 3.2.2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Mybatis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 Spring 1.2.0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Servlet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 3.1.0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JUnit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 4.7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JSP 2.3.X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JSTL 1.2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SL4J</a:t>
            </a:r>
          </a:p>
        </p:txBody>
      </p:sp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4701733" y="2357430"/>
            <a:ext cx="4585142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Apache Tiles 3.0.7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Apache Poi 3.15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BootStrap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 3.3.2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Google </a:t>
            </a:r>
            <a:r>
              <a:rPr lang="en-US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oauth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Jquery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 3.2.1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Naver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 Developers</a:t>
            </a:r>
          </a:p>
          <a:p>
            <a:pPr marL="342900" indent="-342900">
              <a:buFontTx/>
              <a:buChar char="-"/>
            </a:pPr>
            <a:endParaRPr lang="ko-KR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755576" y="404664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개발환경 </a:t>
            </a:r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및 개발일정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3" name="TextBox 25"/>
          <p:cNvSpPr txBox="1">
            <a:spLocks noChangeArrowheads="1"/>
          </p:cNvSpPr>
          <p:nvPr/>
        </p:nvSpPr>
        <p:spPr bwMode="auto">
          <a:xfrm>
            <a:off x="827584" y="908720"/>
            <a:ext cx="4176464" cy="296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개발일</a:t>
            </a:r>
            <a:r>
              <a:rPr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정</a:t>
            </a:r>
            <a:endParaRPr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내용 개체 틀 3" descr="일정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5243" y="1600200"/>
            <a:ext cx="7093514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</TotalTime>
  <Words>549</Words>
  <Application>Microsoft Office PowerPoint</Application>
  <PresentationFormat>화면 슬라이드 쇼(4:3)</PresentationFormat>
  <Paragraphs>246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0" baseType="lpstr">
      <vt:lpstr>굴림</vt:lpstr>
      <vt:lpstr>Arial</vt:lpstr>
      <vt:lpstr>배달의민족 한나</vt:lpstr>
      <vt:lpstr>나눔고딕 ExtraBold</vt:lpstr>
      <vt:lpstr>나눔바른고딕</vt:lpstr>
      <vt:lpstr>Segoe UI Black</vt:lpstr>
      <vt:lpstr>맑은 고딕</vt:lpstr>
      <vt:lpstr>나눔고딕</vt:lpstr>
      <vt:lpstr>Office 테마</vt:lpstr>
      <vt:lpstr>슬라이드 0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NSM</dc:creator>
  <cp:lastModifiedBy>SIST</cp:lastModifiedBy>
  <cp:revision>119</cp:revision>
  <dcterms:created xsi:type="dcterms:W3CDTF">2014-05-20T10:28:59Z</dcterms:created>
  <dcterms:modified xsi:type="dcterms:W3CDTF">2017-10-20T05:49:20Z</dcterms:modified>
</cp:coreProperties>
</file>